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notesMasterIdLst>
    <p:notesMasterId r:id="rId13"/>
  </p:notesMasterIdLst>
  <p:handoutMasterIdLst>
    <p:handoutMasterId r:id="rId14"/>
  </p:handoutMasterIdLst>
  <p:sldIdLst>
    <p:sldId id="256" r:id="rId2"/>
    <p:sldId id="524" r:id="rId3"/>
    <p:sldId id="511" r:id="rId4"/>
    <p:sldId id="513" r:id="rId5"/>
    <p:sldId id="549" r:id="rId6"/>
    <p:sldId id="519" r:id="rId7"/>
    <p:sldId id="520" r:id="rId8"/>
    <p:sldId id="521" r:id="rId9"/>
    <p:sldId id="522" r:id="rId10"/>
    <p:sldId id="561" r:id="rId11"/>
    <p:sldId id="559" r:id="rId1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Times New Roman" charset="0"/>
        <a:ea typeface="Times New Roman" charset="0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Times New Roman" charset="0"/>
        <a:ea typeface="Times New Roman" charset="0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Times New Roman" charset="0"/>
        <a:ea typeface="Times New Roman" charset="0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Times New Roman" charset="0"/>
        <a:ea typeface="Times New Roman" charset="0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2"/>
        </a:solidFill>
        <a:latin typeface="Times New Roman" charset="0"/>
        <a:ea typeface="Times New Roman" charset="0"/>
        <a:cs typeface="Times New Roman" charset="0"/>
      </a:defRPr>
    </a:lvl5pPr>
    <a:lvl6pPr marL="2286000" algn="l" defTabSz="457200" rtl="0" eaLnBrk="1" latinLnBrk="0" hangingPunct="1">
      <a:defRPr sz="2400" b="1" kern="1200">
        <a:solidFill>
          <a:schemeClr val="tx2"/>
        </a:solidFill>
        <a:latin typeface="Times New Roman" charset="0"/>
        <a:ea typeface="Times New Roman" charset="0"/>
        <a:cs typeface="Times New Roman" charset="0"/>
      </a:defRPr>
    </a:lvl6pPr>
    <a:lvl7pPr marL="2743200" algn="l" defTabSz="457200" rtl="0" eaLnBrk="1" latinLnBrk="0" hangingPunct="1">
      <a:defRPr sz="2400" b="1" kern="1200">
        <a:solidFill>
          <a:schemeClr val="tx2"/>
        </a:solidFill>
        <a:latin typeface="Times New Roman" charset="0"/>
        <a:ea typeface="Times New Roman" charset="0"/>
        <a:cs typeface="Times New Roman" charset="0"/>
      </a:defRPr>
    </a:lvl7pPr>
    <a:lvl8pPr marL="3200400" algn="l" defTabSz="457200" rtl="0" eaLnBrk="1" latinLnBrk="0" hangingPunct="1">
      <a:defRPr sz="2400" b="1" kern="1200">
        <a:solidFill>
          <a:schemeClr val="tx2"/>
        </a:solidFill>
        <a:latin typeface="Times New Roman" charset="0"/>
        <a:ea typeface="Times New Roman" charset="0"/>
        <a:cs typeface="Times New Roman" charset="0"/>
      </a:defRPr>
    </a:lvl8pPr>
    <a:lvl9pPr marL="3657600" algn="l" defTabSz="457200" rtl="0" eaLnBrk="1" latinLnBrk="0" hangingPunct="1">
      <a:defRPr sz="2400" b="1" kern="1200">
        <a:solidFill>
          <a:schemeClr val="tx2"/>
        </a:solidFill>
        <a:latin typeface="Times New Roman" charset="0"/>
        <a:ea typeface="Times New Roman" charset="0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99"/>
    <a:srgbClr val="C1C9C8"/>
    <a:srgbClr val="1F497D"/>
    <a:srgbClr val="829291"/>
    <a:srgbClr val="96A4A3"/>
    <a:srgbClr val="0070C0"/>
    <a:srgbClr val="FF6600"/>
    <a:srgbClr val="B3FDF4"/>
    <a:srgbClr val="E88A00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211" autoAdjust="0"/>
    <p:restoredTop sz="86404" autoAdjust="0"/>
  </p:normalViewPr>
  <p:slideViewPr>
    <p:cSldViewPr>
      <p:cViewPr>
        <p:scale>
          <a:sx n="100" d="100"/>
          <a:sy n="100" d="100"/>
        </p:scale>
        <p:origin x="-792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466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989" tIns="45994" rIns="91989" bIns="45994" numCol="1" anchor="t" anchorCtr="0" compatLnSpc="1">
            <a:prstTxWarp prst="textNoShape">
              <a:avLst/>
            </a:prstTxWarp>
          </a:bodyPr>
          <a:lstStyle>
            <a:lvl1pPr defTabSz="91916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698" y="0"/>
            <a:ext cx="287699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61501"/>
            <a:ext cx="2954666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989" tIns="45994" rIns="91989" bIns="45994" numCol="1" anchor="b" anchorCtr="0" compatLnSpc="1">
            <a:prstTxWarp prst="textNoShape">
              <a:avLst/>
            </a:prstTxWarp>
          </a:bodyPr>
          <a:lstStyle>
            <a:lvl1pPr defTabSz="91916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698" y="9461501"/>
            <a:ext cx="287699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884664-372D-B442-AB33-098A293F85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defTabSz="91916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576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defTabSz="91916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428164"/>
            <a:ext cx="2946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89" tIns="45994" rIns="91989" bIns="45994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B00BCDE-4CA1-6E4A-85BE-0C05F9ACAE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0BCDE-4CA1-6E4A-85BE-0C05F9ACAE1E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0BCDE-4CA1-6E4A-85BE-0C05F9ACAE1E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00BCDE-4CA1-6E4A-85BE-0C05F9ACAE1E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BD816-EE07-4647-8F40-318FEB5B220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626A1-0E14-3249-ADD7-4DAF72EAE57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18EE9-B6F1-7F4D-A84B-ED4CFBD8511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B541E-DFD1-FB4F-862E-2B3F606207BC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94C23-6F2A-EA4A-9C87-CD4561AF267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18EE9-B6F1-7F4D-A84B-ED4CFBD8511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D4BAC-9B06-EE45-88AE-492BB2A609E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8C77A-455D-0C40-883C-0AC0D9E9F74F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18EE9-B6F1-7F4D-A84B-ED4CFBD8511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8339F9-558A-9944-BABB-DEA4261D2907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2C21B-3694-704C-AC40-707616BD13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D18EE9-B6F1-7F4D-A84B-ED4CFBD8511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1844352" y="3933056"/>
            <a:ext cx="7696200" cy="1295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t-IT" sz="3200" dirty="0">
                <a:solidFill>
                  <a:schemeClr val="tx1"/>
                </a:solidFill>
              </a:rPr>
              <a:t> </a:t>
            </a:r>
            <a:br>
              <a:rPr lang="it-IT" sz="3200" dirty="0">
                <a:solidFill>
                  <a:schemeClr val="tx1"/>
                </a:solidFill>
              </a:rPr>
            </a:br>
            <a:endParaRPr lang="it-IT" sz="3200" dirty="0">
              <a:solidFill>
                <a:schemeClr val="tx1"/>
              </a:solidFill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339752" y="5373216"/>
            <a:ext cx="633670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it-IT" dirty="0" smtClean="0">
              <a:solidFill>
                <a:srgbClr val="000099"/>
              </a:solidFill>
              <a:latin typeface="+mj-lt"/>
            </a:endParaRPr>
          </a:p>
          <a:p>
            <a:pPr algn="ctr"/>
            <a:endParaRPr lang="it-IT" sz="1800" dirty="0" smtClean="0">
              <a:solidFill>
                <a:srgbClr val="000099"/>
              </a:solidFill>
              <a:latin typeface="+mj-lt"/>
            </a:endParaRPr>
          </a:p>
          <a:p>
            <a:pPr algn="ctr"/>
            <a:endParaRPr lang="it-IT" sz="160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algn="ctr"/>
            <a:endParaRPr lang="it-IT" sz="180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0" y="476672"/>
            <a:ext cx="9144000" cy="2060848"/>
          </a:xfrm>
          <a:prstGeom prst="rect">
            <a:avLst/>
          </a:prstGeom>
          <a:solidFill>
            <a:srgbClr val="96A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755576" y="3789041"/>
            <a:ext cx="765008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>
                <a:solidFill>
                  <a:srgbClr val="000099"/>
                </a:solidFill>
                <a:latin typeface="+mj-lt"/>
                <a:ea typeface="Georgia" charset="0"/>
                <a:cs typeface="Georgia" charset="0"/>
              </a:rPr>
              <a:t>Domenico </a:t>
            </a:r>
            <a:r>
              <a:rPr lang="it-IT" dirty="0" err="1" smtClean="0">
                <a:solidFill>
                  <a:srgbClr val="000099"/>
                </a:solidFill>
                <a:latin typeface="+mj-lt"/>
                <a:ea typeface="Georgia" charset="0"/>
                <a:cs typeface="Georgia" charset="0"/>
              </a:rPr>
              <a:t>Cersosimo</a:t>
            </a:r>
            <a:endParaRPr lang="it-IT" dirty="0" smtClean="0">
              <a:solidFill>
                <a:srgbClr val="000099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r>
              <a:rPr lang="it-IT" dirty="0" smtClean="0">
                <a:solidFill>
                  <a:srgbClr val="000099"/>
                </a:solidFill>
                <a:latin typeface="+mj-lt"/>
                <a:ea typeface="Georgia" charset="0"/>
                <a:cs typeface="Georgia" charset="0"/>
              </a:rPr>
              <a:t>Gianfranco </a:t>
            </a:r>
            <a:r>
              <a:rPr lang="it-IT" dirty="0" err="1" smtClean="0">
                <a:solidFill>
                  <a:srgbClr val="000099"/>
                </a:solidFill>
                <a:latin typeface="+mj-lt"/>
                <a:ea typeface="Georgia" charset="0"/>
                <a:cs typeface="Georgia" charset="0"/>
              </a:rPr>
              <a:t>Viesti</a:t>
            </a:r>
            <a:endParaRPr lang="it-IT" dirty="0" smtClean="0">
              <a:solidFill>
                <a:srgbClr val="000099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2800" dirty="0" smtClean="0">
              <a:solidFill>
                <a:srgbClr val="000099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2800" dirty="0" smtClean="0">
              <a:solidFill>
                <a:srgbClr val="000099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2800" dirty="0" smtClean="0">
              <a:solidFill>
                <a:srgbClr val="000099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Georgia" charset="0"/>
                <a:cs typeface="Georgia" charset="0"/>
              </a:rPr>
              <a:t>Incontri </a:t>
            </a:r>
            <a:r>
              <a:rPr lang="it-IT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Georgia" charset="0"/>
                <a:cs typeface="Georgia" charset="0"/>
              </a:rPr>
              <a:t>di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Georgia" charset="0"/>
                <a:cs typeface="Georgia" charset="0"/>
              </a:rPr>
              <a:t> </a:t>
            </a:r>
            <a:r>
              <a:rPr lang="it-IT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Georgia" charset="0"/>
                <a:cs typeface="Georgia" charset="0"/>
              </a:rPr>
              <a:t>Artimino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Georgia" charset="0"/>
                <a:cs typeface="Georgia" charset="0"/>
              </a:rPr>
              <a:t> </a:t>
            </a:r>
            <a:r>
              <a:rPr lang="it-IT" sz="1600" dirty="0" smtClean="0">
                <a:solidFill>
                  <a:schemeClr val="bg1">
                    <a:lumMod val="65000"/>
                  </a:schemeClr>
                </a:solidFill>
                <a:latin typeface="+mj-lt"/>
                <a:ea typeface="Georgia" charset="0"/>
                <a:cs typeface="Georgia" charset="0"/>
              </a:rPr>
              <a:t>sullo</a:t>
            </a:r>
            <a:r>
              <a:rPr lang="it-IT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Georgia" charset="0"/>
                <a:cs typeface="Georgia" charset="0"/>
              </a:rPr>
              <a:t> Sviluppo Locale</a:t>
            </a:r>
          </a:p>
          <a:p>
            <a:pPr algn="ctr"/>
            <a:r>
              <a:rPr lang="it-IT" sz="16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Georgia"/>
              </a:rPr>
              <a:t>Nuovo Sviluppo industriale e politiche di sistema</a:t>
            </a:r>
          </a:p>
          <a:p>
            <a:pPr algn="ctr"/>
            <a:r>
              <a:rPr lang="it-IT" sz="1600" b="0" dirty="0" smtClean="0">
                <a:solidFill>
                  <a:srgbClr val="C00000"/>
                </a:solidFill>
                <a:latin typeface="+mj-lt"/>
                <a:cs typeface="Georgia"/>
              </a:rPr>
              <a:t>8 – 10 ottobre 2012 – Villa Medicea di </a:t>
            </a:r>
            <a:r>
              <a:rPr lang="it-IT" sz="1600" b="0" dirty="0" err="1" smtClean="0">
                <a:solidFill>
                  <a:srgbClr val="C00000"/>
                </a:solidFill>
                <a:latin typeface="+mj-lt"/>
                <a:cs typeface="Georgia"/>
              </a:rPr>
              <a:t>Artimino</a:t>
            </a:r>
            <a:endParaRPr lang="it-IT" sz="1600" b="0" dirty="0" smtClean="0">
              <a:solidFill>
                <a:srgbClr val="C00000"/>
              </a:solidFill>
              <a:latin typeface="+mj-lt"/>
              <a:cs typeface="Georgia"/>
            </a:endParaRPr>
          </a:p>
          <a:p>
            <a:pPr algn="ctr"/>
            <a:endParaRPr lang="it-IT" sz="2800" dirty="0" smtClean="0">
              <a:solidFill>
                <a:srgbClr val="000099"/>
              </a:solidFill>
              <a:latin typeface="+mj-lt"/>
              <a:ea typeface="Georgia" charset="0"/>
              <a:cs typeface="Georgia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78160" y="980729"/>
            <a:ext cx="687821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3200" dirty="0" smtClean="0">
                <a:solidFill>
                  <a:schemeClr val="bg1"/>
                </a:solidFill>
                <a:latin typeface="+mj-lt"/>
                <a:cs typeface="Georgia"/>
              </a:rPr>
              <a:t>Poli tecnologici meridionali e politiche di sostegno</a:t>
            </a:r>
          </a:p>
          <a:p>
            <a:pPr algn="ctr"/>
            <a:endParaRPr lang="it-IT" sz="32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18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12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12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12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12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12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12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12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12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12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3200" dirty="0" smtClean="0">
              <a:solidFill>
                <a:schemeClr val="bg1"/>
              </a:solidFill>
              <a:latin typeface="+mj-lt"/>
            </a:endParaRPr>
          </a:p>
          <a:p>
            <a:pPr algn="ctr"/>
            <a:endParaRPr lang="it-IT" sz="1400" dirty="0" smtClean="0">
              <a:solidFill>
                <a:schemeClr val="bg1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3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 descr="Large confetti"/>
          <p:cNvSpPr>
            <a:spLocks noChangeArrowheads="1"/>
          </p:cNvSpPr>
          <p:nvPr/>
        </p:nvSpPr>
        <p:spPr bwMode="auto">
          <a:xfrm>
            <a:off x="1676400" y="2133600"/>
            <a:ext cx="6248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endParaRPr lang="it-IT" sz="36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79712" y="1295400"/>
            <a:ext cx="71642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/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Politiche di mantenimento e di attrazione di</a:t>
            </a:r>
          </a:p>
          <a:p>
            <a:pPr marL="514350" indent="-514350"/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imprese multinazionali</a:t>
            </a:r>
          </a:p>
          <a:p>
            <a:pPr marL="514350" indent="-514350">
              <a:buAutoNum type="arabicPeriod" startAt="3"/>
            </a:pP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/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Obiettivi di sistema per le imprese a</a:t>
            </a:r>
          </a:p>
          <a:p>
            <a:pPr marL="514350" indent="-514350"/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partecipazione pubblica [Finmeccanica]</a:t>
            </a:r>
          </a:p>
          <a:p>
            <a:pPr marL="514350" indent="-514350">
              <a:buAutoNum type="arabicPeriod" startAt="4"/>
            </a:pP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/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Nuove imprese !</a:t>
            </a:r>
          </a:p>
          <a:p>
            <a:pPr marL="514350" indent="-514350"/>
            <a:endParaRPr lang="it-IT" sz="28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/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Infrastrutture tecnologiche, e soggetti</a:t>
            </a:r>
          </a:p>
          <a:p>
            <a:pPr marL="514350" indent="-514350"/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istituzionali </a:t>
            </a: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sul territorio</a:t>
            </a:r>
          </a:p>
          <a:p>
            <a:pPr marL="514350" indent="-514350"/>
            <a:endParaRPr lang="it-IT" sz="2800" b="0" dirty="0" smtClean="0">
              <a:solidFill>
                <a:srgbClr val="000099"/>
              </a:solidFill>
              <a:latin typeface="+mj-lt"/>
              <a:cs typeface="Georgia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835696" cy="6885384"/>
          </a:xfrm>
          <a:prstGeom prst="rect">
            <a:avLst/>
          </a:prstGeom>
          <a:solidFill>
            <a:srgbClr val="829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+mj-lt"/>
            </a:endParaRPr>
          </a:p>
        </p:txBody>
      </p:sp>
      <p:sp>
        <p:nvSpPr>
          <p:cNvPr id="7" name="Rectangle 2" descr="Large confetti"/>
          <p:cNvSpPr txBox="1">
            <a:spLocks noChangeArrowheads="1"/>
          </p:cNvSpPr>
          <p:nvPr/>
        </p:nvSpPr>
        <p:spPr>
          <a:xfrm>
            <a:off x="35496" y="2852936"/>
            <a:ext cx="1751112" cy="11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Politiche pubbliche: proposte,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i contenuti</a:t>
            </a:r>
            <a:endParaRPr kumimoji="0" lang="it-IT" sz="2000" b="0" i="1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xfrm>
            <a:off x="1907704" y="1916832"/>
            <a:ext cx="6624736" cy="4392488"/>
          </a:xfrm>
        </p:spPr>
        <p:txBody>
          <a:bodyPr/>
          <a:lstStyle/>
          <a:p>
            <a:pPr marL="514350" indent="-514350" eaLnBrk="1" hangingPunct="1">
              <a:buNone/>
            </a:pPr>
            <a:endParaRPr lang="it-IT" sz="240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 eaLnBrk="1" hangingPunct="1">
              <a:buNone/>
            </a:pPr>
            <a:r>
              <a:rPr lang="it-IT" sz="2400" dirty="0" smtClean="0">
                <a:solidFill>
                  <a:srgbClr val="000099"/>
                </a:solidFill>
                <a:latin typeface="+mj-lt"/>
                <a:cs typeface="Georgia"/>
              </a:rPr>
              <a:t>Deve funzionare l’ordinario!</a:t>
            </a:r>
          </a:p>
          <a:p>
            <a:pPr marL="514350" indent="-514350" eaLnBrk="1" hangingPunct="1">
              <a:buNone/>
            </a:pPr>
            <a:endParaRPr lang="it-IT" sz="240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 eaLnBrk="1" hangingPunct="1">
              <a:buNone/>
            </a:pPr>
            <a:r>
              <a:rPr lang="it-IT" sz="2400" dirty="0" smtClean="0">
                <a:solidFill>
                  <a:srgbClr val="000099"/>
                </a:solidFill>
                <a:latin typeface="+mj-lt"/>
                <a:cs typeface="Georgia"/>
              </a:rPr>
              <a:t>Politiche industriali “trasversali”</a:t>
            </a:r>
          </a:p>
          <a:p>
            <a:pPr marL="514350" indent="-514350" eaLnBrk="1" hangingPunct="1">
              <a:buNone/>
            </a:pPr>
            <a:endParaRPr lang="it-IT" sz="240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 eaLnBrk="1" hangingPunct="1">
              <a:buNone/>
            </a:pPr>
            <a:r>
              <a:rPr lang="it-IT" sz="2400" dirty="0" smtClean="0">
                <a:solidFill>
                  <a:srgbClr val="000099"/>
                </a:solidFill>
                <a:latin typeface="+mj-lt"/>
                <a:cs typeface="Georgia"/>
              </a:rPr>
              <a:t>Adeguate politiche per l’università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304800" y="1066801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1835696" cy="6885384"/>
          </a:xfrm>
          <a:prstGeom prst="rect">
            <a:avLst/>
          </a:prstGeom>
          <a:solidFill>
            <a:srgbClr val="829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51520" y="2636912"/>
            <a:ext cx="15841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b="0" dirty="0" smtClean="0">
                <a:solidFill>
                  <a:schemeClr val="bg1"/>
                </a:solidFill>
                <a:latin typeface="+mj-lt"/>
                <a:cs typeface="Georgia"/>
              </a:rPr>
              <a:t>Politiche pubbliche: proposte, condizioni a contorno</a:t>
            </a:r>
            <a:endParaRPr lang="it-IT" sz="2000" b="0" dirty="0">
              <a:solidFill>
                <a:schemeClr val="bg1"/>
              </a:solidFill>
              <a:latin typeface="+mj-lt"/>
              <a:cs typeface="Georgi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8763000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it-IT" sz="4400" dirty="0" smtClean="0">
              <a:solidFill>
                <a:schemeClr val="tx1"/>
              </a:solidFill>
              <a:latin typeface="+mj-lt"/>
            </a:endParaRPr>
          </a:p>
          <a:p>
            <a:pPr algn="ctr"/>
            <a:endParaRPr lang="it-IT" sz="3600" dirty="0" smtClean="0">
              <a:solidFill>
                <a:srgbClr val="0000FF"/>
              </a:solidFill>
              <a:latin typeface="+mj-lt"/>
              <a:ea typeface="Georgia" charset="0"/>
              <a:cs typeface="Georgia" charset="0"/>
            </a:endParaRPr>
          </a:p>
          <a:p>
            <a:pPr algn="ctr"/>
            <a:endParaRPr lang="it-IT" sz="36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051720" y="523701"/>
            <a:ext cx="6840760" cy="6073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it-IT" sz="1600" dirty="0" smtClean="0">
                <a:solidFill>
                  <a:srgbClr val="C00000"/>
                </a:solidFill>
                <a:latin typeface="+mj-lt"/>
                <a:cs typeface="Georgia"/>
              </a:rPr>
              <a:t>Coordinatori</a:t>
            </a:r>
          </a:p>
          <a:p>
            <a:pPr marL="514350" indent="-514350"/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Domenico </a:t>
            </a:r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Cersosimo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(Università della Calabria)</a:t>
            </a:r>
          </a:p>
          <a:p>
            <a:pPr marL="514350" indent="-514350"/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Gianfranco </a:t>
            </a:r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Viesti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(</a:t>
            </a:r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CUniversità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di Bari)</a:t>
            </a:r>
          </a:p>
          <a:p>
            <a:pPr marL="514350" indent="-514350"/>
            <a:endParaRPr lang="it-IT" sz="160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/>
            <a:r>
              <a:rPr lang="it-IT" sz="1600" dirty="0" smtClean="0">
                <a:solidFill>
                  <a:srgbClr val="C00000"/>
                </a:solidFill>
                <a:latin typeface="+mj-lt"/>
                <a:cs typeface="Georgia"/>
              </a:rPr>
              <a:t>Autori delle monografie</a:t>
            </a:r>
          </a:p>
          <a:p>
            <a:pPr marL="514350" indent="-514350"/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Lelio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</a:t>
            </a:r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Iapadre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(Università dell’Aquila)</a:t>
            </a:r>
          </a:p>
          <a:p>
            <a:pPr marL="514350" indent="-514350"/>
            <a:r>
              <a:rPr lang="it-IT" sz="1600" dirty="0" smtClean="0">
                <a:solidFill>
                  <a:srgbClr val="000099"/>
                </a:solidFill>
                <a:latin typeface="+mj-lt"/>
                <a:cs typeface="Georgia"/>
              </a:rPr>
              <a:t>Il distretto elettronico abruzzese</a:t>
            </a:r>
          </a:p>
          <a:p>
            <a:pPr marL="514350" indent="-514350"/>
            <a:endParaRPr lang="it-IT" sz="16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/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Pierfelice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Rosato (</a:t>
            </a:r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Cerpem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e Università del Salento)</a:t>
            </a:r>
          </a:p>
          <a:p>
            <a:pPr marL="514350" indent="-514350"/>
            <a:r>
              <a:rPr lang="it-IT" sz="1600" dirty="0" smtClean="0">
                <a:solidFill>
                  <a:srgbClr val="000099"/>
                </a:solidFill>
                <a:latin typeface="+mj-lt"/>
                <a:cs typeface="Georgia"/>
              </a:rPr>
              <a:t>Il distretto aerospaziale campano</a:t>
            </a:r>
          </a:p>
          <a:p>
            <a:pPr marL="514350" indent="-514350"/>
            <a:endParaRPr lang="it-IT" sz="16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/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Nicola Coniglio (</a:t>
            </a:r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Cerpem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e Università di Bari)</a:t>
            </a:r>
          </a:p>
          <a:p>
            <a:pPr marL="514350" indent="-514350"/>
            <a:r>
              <a:rPr lang="it-IT" sz="1600" dirty="0" smtClean="0">
                <a:solidFill>
                  <a:srgbClr val="000099"/>
                </a:solidFill>
                <a:latin typeface="+mj-lt"/>
                <a:cs typeface="Georgia"/>
              </a:rPr>
              <a:t>Il distretto aerospaziale pugliese</a:t>
            </a:r>
          </a:p>
          <a:p>
            <a:pPr marL="514350" indent="-514350"/>
            <a:endParaRPr lang="it-IT" sz="16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/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Dolores </a:t>
            </a:r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Deidda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(Consulente indipendente)</a:t>
            </a:r>
          </a:p>
          <a:p>
            <a:pPr marL="514350" indent="-514350"/>
            <a:r>
              <a:rPr lang="it-IT" sz="1600" dirty="0" smtClean="0">
                <a:solidFill>
                  <a:srgbClr val="000099"/>
                </a:solidFill>
                <a:latin typeface="+mj-lt"/>
                <a:cs typeface="Georgia"/>
              </a:rPr>
              <a:t>Il distretto ICT cagliaritano</a:t>
            </a:r>
          </a:p>
          <a:p>
            <a:pPr marL="514350" indent="-514350"/>
            <a:endParaRPr lang="it-IT" sz="16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/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Francesco Prota (</a:t>
            </a:r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Cerpem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e Università di Bari)</a:t>
            </a:r>
          </a:p>
          <a:p>
            <a:pPr marL="514350" indent="-514350"/>
            <a:r>
              <a:rPr lang="it-IT" sz="1600" dirty="0" smtClean="0">
                <a:solidFill>
                  <a:srgbClr val="000099"/>
                </a:solidFill>
                <a:latin typeface="+mj-lt"/>
                <a:cs typeface="Georgia"/>
              </a:rPr>
              <a:t>Il distretto meccatronico pugliese</a:t>
            </a:r>
          </a:p>
          <a:p>
            <a:pPr marL="514350" indent="-514350"/>
            <a:endParaRPr lang="it-IT" sz="16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/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Maurizio Avola (Università di Catania)</a:t>
            </a:r>
          </a:p>
          <a:p>
            <a:pPr marL="514350" indent="-514350"/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Alberto </a:t>
            </a:r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Gheradini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(Università di Firenze)</a:t>
            </a:r>
          </a:p>
          <a:p>
            <a:pPr marL="514350" indent="-514350"/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Rosanna </a:t>
            </a:r>
            <a:r>
              <a:rPr lang="it-IT" sz="1600" b="0" dirty="0" err="1" smtClean="0">
                <a:solidFill>
                  <a:srgbClr val="000099"/>
                </a:solidFill>
                <a:latin typeface="+mj-lt"/>
                <a:cs typeface="Georgia"/>
              </a:rPr>
              <a:t>Nisticò</a:t>
            </a:r>
            <a:r>
              <a:rPr lang="it-IT" sz="1600" b="0" dirty="0" smtClean="0">
                <a:solidFill>
                  <a:srgbClr val="000099"/>
                </a:solidFill>
                <a:latin typeface="+mj-lt"/>
                <a:cs typeface="Georgia"/>
              </a:rPr>
              <a:t> (Università della Calabria)</a:t>
            </a:r>
          </a:p>
          <a:p>
            <a:pPr marL="514350" indent="-514350"/>
            <a:r>
              <a:rPr lang="it-IT" sz="1600" dirty="0" smtClean="0">
                <a:solidFill>
                  <a:srgbClr val="000099"/>
                </a:solidFill>
                <a:latin typeface="+mj-lt"/>
                <a:cs typeface="Georgia"/>
              </a:rPr>
              <a:t>Il distretto elettronico catanese</a:t>
            </a:r>
          </a:p>
        </p:txBody>
      </p:sp>
      <p:sp>
        <p:nvSpPr>
          <p:cNvPr id="6" name="Rettangolo 5"/>
          <p:cNvSpPr/>
          <p:nvPr/>
        </p:nvSpPr>
        <p:spPr>
          <a:xfrm>
            <a:off x="0" y="0"/>
            <a:ext cx="1835696" cy="6858000"/>
          </a:xfrm>
          <a:prstGeom prst="rect">
            <a:avLst/>
          </a:prstGeom>
          <a:solidFill>
            <a:srgbClr val="96A4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ctangle 2" descr="Large confetti"/>
          <p:cNvSpPr txBox="1">
            <a:spLocks noChangeArrowheads="1"/>
          </p:cNvSpPr>
          <p:nvPr/>
        </p:nvSpPr>
        <p:spPr>
          <a:xfrm>
            <a:off x="0" y="2924944"/>
            <a:ext cx="183569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Gruppo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di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ricerca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6" descr="Large confetti"/>
          <p:cNvSpPr>
            <a:spLocks noChangeArrowheads="1"/>
          </p:cNvSpPr>
          <p:nvPr/>
        </p:nvSpPr>
        <p:spPr bwMode="auto">
          <a:xfrm>
            <a:off x="609600" y="914400"/>
            <a:ext cx="7848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marL="457200" indent="-457200"/>
            <a:endParaRPr lang="it-IT" sz="32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979712" y="1334373"/>
            <a:ext cx="7010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it-IT" dirty="0" smtClean="0">
                <a:solidFill>
                  <a:srgbClr val="000099"/>
                </a:solidFill>
                <a:latin typeface="+mj-lt"/>
                <a:cs typeface="Georgia"/>
              </a:rPr>
              <a:t>Importanti per il Mezzogiorno</a:t>
            </a:r>
          </a:p>
          <a:p>
            <a:pPr marL="457200" indent="-457200"/>
            <a:endParaRPr lang="it-IT" dirty="0" smtClean="0">
              <a:solidFill>
                <a:srgbClr val="C00000"/>
              </a:solidFill>
              <a:latin typeface="+mj-lt"/>
              <a:cs typeface="Georgia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C00000"/>
                </a:solidFill>
                <a:latin typeface="+mn-lt"/>
                <a:cs typeface="Georgia"/>
              </a:rPr>
              <a:t>testimoniano la persistenza di un Sud industriale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C00000"/>
                </a:solidFill>
                <a:latin typeface="+mn-lt"/>
                <a:cs typeface="Georgia"/>
              </a:rPr>
              <a:t>alimentano circuiti complessi nella produzione e nella formazione/ricerca e nella loro </a:t>
            </a:r>
            <a:r>
              <a:rPr lang="it-IT" sz="1800" b="0" dirty="0" err="1" smtClean="0">
                <a:solidFill>
                  <a:srgbClr val="C00000"/>
                </a:solidFill>
                <a:latin typeface="+mn-lt"/>
                <a:cs typeface="Georgia"/>
              </a:rPr>
              <a:t>coevoluzione</a:t>
            </a:r>
            <a:endParaRPr lang="it-IT" sz="1800" b="0" dirty="0" smtClean="0">
              <a:solidFill>
                <a:srgbClr val="C00000"/>
              </a:solidFill>
              <a:latin typeface="+mn-lt"/>
              <a:cs typeface="Georgia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it-IT" dirty="0" smtClean="0">
              <a:latin typeface="+mj-lt"/>
              <a:cs typeface="Georgia"/>
            </a:endParaRPr>
          </a:p>
          <a:p>
            <a:pPr marL="457200" indent="-457200"/>
            <a:r>
              <a:rPr lang="it-IT" dirty="0" smtClean="0">
                <a:solidFill>
                  <a:srgbClr val="000099"/>
                </a:solidFill>
                <a:latin typeface="+mj-lt"/>
                <a:cs typeface="Georgia"/>
              </a:rPr>
              <a:t>Importanti per l’Italia</a:t>
            </a:r>
          </a:p>
          <a:p>
            <a:pPr marL="457200" indent="-457200"/>
            <a:endParaRPr lang="it-IT" dirty="0" smtClean="0">
              <a:latin typeface="+mj-lt"/>
              <a:cs typeface="Georgia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C00000"/>
                </a:solidFill>
                <a:latin typeface="+mj-lt"/>
                <a:cs typeface="Georgia"/>
              </a:rPr>
              <a:t>oltre di 30mila occupati, più migliaia di ricercatori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C00000"/>
                </a:solidFill>
                <a:latin typeface="+mj-lt"/>
                <a:cs typeface="Georgia"/>
              </a:rPr>
              <a:t>8 </a:t>
            </a:r>
            <a:r>
              <a:rPr lang="it-IT" sz="1800" b="0" dirty="0" err="1" smtClean="0">
                <a:solidFill>
                  <a:srgbClr val="C00000"/>
                </a:solidFill>
                <a:latin typeface="+mj-lt"/>
                <a:cs typeface="Georgia"/>
              </a:rPr>
              <a:t>mld</a:t>
            </a:r>
            <a:r>
              <a:rPr lang="it-IT" sz="1800" b="0" dirty="0" smtClean="0">
                <a:solidFill>
                  <a:srgbClr val="C00000"/>
                </a:solidFill>
                <a:latin typeface="+mj-lt"/>
                <a:cs typeface="Georgia"/>
              </a:rPr>
              <a:t> di euro di fatturato, 1/3 esportato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C00000"/>
                </a:solidFill>
                <a:latin typeface="+mj-lt"/>
                <a:cs typeface="Georgia"/>
              </a:rPr>
              <a:t>aerospazio campano 1/4 fatturato e 1/5 esportazione nazionali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C00000"/>
                </a:solidFill>
                <a:latin typeface="+mj-lt"/>
                <a:cs typeface="Georgia"/>
              </a:rPr>
              <a:t>presenza rilevante di multinazionali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it-IT" sz="1800" b="0" dirty="0" smtClean="0">
                <a:solidFill>
                  <a:srgbClr val="C00000"/>
                </a:solidFill>
                <a:latin typeface="+mj-lt"/>
                <a:cs typeface="Georgia"/>
              </a:rPr>
              <a:t>patrimonio di produzioni, competenze e quote di mercato rilevanti per il paese</a:t>
            </a:r>
            <a:endParaRPr lang="it-IT" dirty="0" smtClean="0">
              <a:latin typeface="+mj-lt"/>
              <a:cs typeface="Georgia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0"/>
            <a:ext cx="1835696" cy="6858000"/>
          </a:xfrm>
          <a:prstGeom prst="rect">
            <a:avLst/>
          </a:prstGeom>
          <a:solidFill>
            <a:srgbClr val="829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+mj-lt"/>
            </a:endParaRPr>
          </a:p>
        </p:txBody>
      </p:sp>
      <p:sp>
        <p:nvSpPr>
          <p:cNvPr id="8" name="Rectangle 2" descr="Large confetti"/>
          <p:cNvSpPr txBox="1">
            <a:spLocks noChangeArrowheads="1"/>
          </p:cNvSpPr>
          <p:nvPr/>
        </p:nvSpPr>
        <p:spPr>
          <a:xfrm>
            <a:off x="107504" y="2780928"/>
            <a:ext cx="1607096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Distretti/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sistemi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produttivi 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importanti</a:t>
            </a:r>
            <a:endParaRPr kumimoji="0" lang="it-IT" sz="2000" b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Georgia" charset="0"/>
              <a:cs typeface="Georg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 descr="Large confetti"/>
          <p:cNvSpPr>
            <a:spLocks noChangeArrowheads="1"/>
          </p:cNvSpPr>
          <p:nvPr/>
        </p:nvSpPr>
        <p:spPr bwMode="auto">
          <a:xfrm>
            <a:off x="1907704" y="1124744"/>
            <a:ext cx="72008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marL="514350" indent="-514350">
              <a:buAutoNum type="arabicPeriod"/>
            </a:pPr>
            <a:r>
              <a:rPr lang="it-IT" sz="2000" b="0" dirty="0" smtClean="0">
                <a:solidFill>
                  <a:srgbClr val="000099"/>
                </a:solidFill>
                <a:latin typeface="+mj-lt"/>
                <a:cs typeface="Georgia"/>
              </a:rPr>
              <a:t>Storie di insediamenti e apprendimenti  lunghi</a:t>
            </a:r>
          </a:p>
          <a:p>
            <a:pPr marL="514350" indent="-514350"/>
            <a:endParaRPr lang="it-IT" sz="20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/>
            </a:pPr>
            <a:r>
              <a:rPr lang="it-IT" sz="2000" b="0" dirty="0" smtClean="0">
                <a:solidFill>
                  <a:srgbClr val="000099"/>
                </a:solidFill>
                <a:latin typeface="+mj-lt"/>
                <a:cs typeface="Georgia"/>
              </a:rPr>
              <a:t>Ruolo decisivo della GI, quasi sempre esterna e pubblica</a:t>
            </a:r>
          </a:p>
          <a:p>
            <a:pPr marL="514350" indent="-514350">
              <a:buAutoNum type="arabicPeriod"/>
            </a:pPr>
            <a:endParaRPr lang="it-IT" sz="20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/>
            </a:pPr>
            <a:r>
              <a:rPr lang="it-IT" sz="2000" b="0" dirty="0" smtClean="0">
                <a:solidFill>
                  <a:srgbClr val="000099"/>
                </a:solidFill>
                <a:latin typeface="+mj-lt"/>
                <a:cs typeface="Georgia"/>
              </a:rPr>
              <a:t>La morfologia interna cambia molto nel tempo</a:t>
            </a:r>
          </a:p>
          <a:p>
            <a:pPr marL="514350" indent="-514350">
              <a:buAutoNum type="arabicPeriod"/>
            </a:pPr>
            <a:endParaRPr lang="it-IT" sz="20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/>
            </a:pPr>
            <a:r>
              <a:rPr lang="it-IT" sz="2000" b="0" dirty="0" smtClean="0">
                <a:solidFill>
                  <a:srgbClr val="000099"/>
                </a:solidFill>
                <a:latin typeface="+mj-lt"/>
                <a:cs typeface="Georgia"/>
              </a:rPr>
              <a:t>Indotto della GI importante ma problematico</a:t>
            </a:r>
          </a:p>
          <a:p>
            <a:pPr marL="514350" indent="-514350">
              <a:buAutoNum type="arabicPeriod"/>
            </a:pPr>
            <a:endParaRPr lang="it-IT" sz="20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FontTx/>
              <a:buAutoNum type="arabicPeriod"/>
            </a:pPr>
            <a:r>
              <a:rPr lang="it-IT" sz="2000" b="0" dirty="0" smtClean="0">
                <a:solidFill>
                  <a:srgbClr val="000099"/>
                </a:solidFill>
                <a:latin typeface="+mj-lt"/>
                <a:cs typeface="Georgia"/>
              </a:rPr>
              <a:t>Conta moltissimo il capitale umano</a:t>
            </a:r>
          </a:p>
          <a:p>
            <a:pPr marL="514350" indent="-514350">
              <a:buFontTx/>
              <a:buAutoNum type="arabicPeriod"/>
            </a:pPr>
            <a:endParaRPr lang="it-IT" sz="20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FontTx/>
              <a:buAutoNum type="arabicPeriod"/>
            </a:pPr>
            <a:r>
              <a:rPr lang="it-IT" sz="2000" b="0" dirty="0" smtClean="0">
                <a:solidFill>
                  <a:srgbClr val="000099"/>
                </a:solidFill>
                <a:latin typeface="+mj-lt"/>
                <a:cs typeface="Georgia"/>
              </a:rPr>
              <a:t>E conta moltissimo la ricerca, e le relazioni </a:t>
            </a:r>
            <a:r>
              <a:rPr lang="it-IT" sz="2000" b="0" dirty="0" err="1" smtClean="0">
                <a:solidFill>
                  <a:srgbClr val="000099"/>
                </a:solidFill>
                <a:latin typeface="+mj-lt"/>
                <a:cs typeface="Georgia"/>
              </a:rPr>
              <a:t>pubblico-privato</a:t>
            </a:r>
            <a:endParaRPr lang="it-IT" sz="2000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FontTx/>
              <a:buAutoNum type="arabicPeriod"/>
            </a:pPr>
            <a:endParaRPr lang="it-IT" sz="2000" b="0" dirty="0" smtClean="0">
              <a:solidFill>
                <a:srgbClr val="000099"/>
              </a:solidFill>
              <a:latin typeface="+mj-lt"/>
              <a:cs typeface="Georgia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0" y="0"/>
            <a:ext cx="1835696" cy="6858000"/>
          </a:xfrm>
          <a:prstGeom prst="rect">
            <a:avLst/>
          </a:prstGeom>
          <a:solidFill>
            <a:srgbClr val="829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+mj-lt"/>
            </a:endParaRPr>
          </a:p>
        </p:txBody>
      </p:sp>
      <p:sp>
        <p:nvSpPr>
          <p:cNvPr id="7" name="Rectangle 2" descr="Large confetti"/>
          <p:cNvSpPr txBox="1">
            <a:spLocks noChangeArrowheads="1"/>
          </p:cNvSpPr>
          <p:nvPr/>
        </p:nvSpPr>
        <p:spPr>
          <a:xfrm>
            <a:off x="-108520" y="2852936"/>
            <a:ext cx="1944216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I risultati salienti della ricognizione sul campo</a:t>
            </a:r>
            <a:b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</a:b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 descr="Large confetti"/>
          <p:cNvSpPr>
            <a:spLocks noChangeArrowheads="1"/>
          </p:cNvSpPr>
          <p:nvPr/>
        </p:nvSpPr>
        <p:spPr bwMode="auto">
          <a:xfrm>
            <a:off x="1676400" y="2133600"/>
            <a:ext cx="6248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endParaRPr lang="it-IT" sz="360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46448" y="1557362"/>
            <a:ext cx="68740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 startAt="6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Importanza determinante delle agevolazioni pubbliche dirette e indirette</a:t>
            </a:r>
          </a:p>
          <a:p>
            <a:pPr marL="514350" indent="-514350">
              <a:buAutoNum type="arabicPeriod" startAt="6"/>
            </a:pP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 startAt="6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La grande crisi ha inciso ma i distretti nell’insieme tengono</a:t>
            </a:r>
          </a:p>
          <a:p>
            <a:pPr marL="514350" indent="-514350">
              <a:buAutoNum type="arabicPeriod" startAt="6"/>
            </a:pP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 startAt="6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Prospettive?</a:t>
            </a: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457200" indent="-45720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835696" cy="6858000"/>
          </a:xfrm>
          <a:prstGeom prst="rect">
            <a:avLst/>
          </a:prstGeom>
          <a:solidFill>
            <a:srgbClr val="829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+mj-lt"/>
            </a:endParaRPr>
          </a:p>
        </p:txBody>
      </p:sp>
      <p:sp>
        <p:nvSpPr>
          <p:cNvPr id="6" name="Rectangle 2" descr="Large confetti"/>
          <p:cNvSpPr txBox="1">
            <a:spLocks noChangeArrowheads="1"/>
          </p:cNvSpPr>
          <p:nvPr/>
        </p:nvSpPr>
        <p:spPr>
          <a:xfrm>
            <a:off x="-135632" y="2852936"/>
            <a:ext cx="1971328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I risultati salienti della ricognizione sul campo</a:t>
            </a:r>
            <a:b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</a:b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 descr="Large confetti"/>
          <p:cNvSpPr>
            <a:spLocks noChangeArrowheads="1"/>
          </p:cNvSpPr>
          <p:nvPr/>
        </p:nvSpPr>
        <p:spPr bwMode="auto">
          <a:xfrm>
            <a:off x="1676400" y="2133600"/>
            <a:ext cx="6248400" cy="40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endParaRPr lang="it-IT" sz="36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907704" y="2025416"/>
            <a:ext cx="72362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Sono essenziali per i “fallimenti del mercato” e per il ruolo della GI</a:t>
            </a:r>
          </a:p>
          <a:p>
            <a:pPr marL="971550" lvl="1" indent="-514350"/>
            <a:r>
              <a:rPr lang="it-IT" sz="2000" b="0" dirty="0" smtClean="0">
                <a:solidFill>
                  <a:srgbClr val="000099"/>
                </a:solidFill>
                <a:latin typeface="+mj-lt"/>
                <a:cs typeface="Georgia"/>
              </a:rPr>
              <a:t>	. </a:t>
            </a: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/>
            </a:pP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Sono complesse [e a alto rischio di “fallimento”]</a:t>
            </a:r>
          </a:p>
          <a:p>
            <a:pPr marL="514350" indent="-514350"/>
            <a:endParaRPr lang="it-IT" b="0" dirty="0" smtClean="0">
              <a:solidFill>
                <a:schemeClr val="tx1"/>
              </a:solidFill>
              <a:latin typeface="+mj-lt"/>
              <a:cs typeface="Georgia"/>
            </a:endParaRPr>
          </a:p>
          <a:p>
            <a:pPr marL="971550" lvl="1" indent="-514350"/>
            <a:r>
              <a:rPr lang="it-IT" b="0" dirty="0" smtClean="0">
                <a:solidFill>
                  <a:schemeClr val="tx1"/>
                </a:solidFill>
                <a:latin typeface="+mj-lt"/>
                <a:cs typeface="Georgia"/>
              </a:rPr>
              <a:t>	</a:t>
            </a:r>
            <a:r>
              <a:rPr lang="it-IT" sz="2000" b="0" dirty="0" smtClean="0">
                <a:solidFill>
                  <a:srgbClr val="C00000"/>
                </a:solidFill>
                <a:latin typeface="+mj-lt"/>
                <a:cs typeface="Georgia"/>
              </a:rPr>
              <a:t>. asimmetrie informative molto forti</a:t>
            </a:r>
          </a:p>
          <a:p>
            <a:pPr marL="971550" lvl="1" indent="-514350"/>
            <a:r>
              <a:rPr lang="it-IT" sz="2000" b="0" dirty="0" smtClean="0">
                <a:solidFill>
                  <a:srgbClr val="C00000"/>
                </a:solidFill>
                <a:latin typeface="+mj-lt"/>
                <a:cs typeface="Georgia"/>
              </a:rPr>
              <a:t>	. efficienti, rapide, certe</a:t>
            </a:r>
          </a:p>
          <a:p>
            <a:pPr marL="971550" lvl="1" indent="-514350"/>
            <a:r>
              <a:rPr lang="it-IT" sz="2000" b="0" dirty="0" smtClean="0">
                <a:solidFill>
                  <a:srgbClr val="C00000"/>
                </a:solidFill>
                <a:latin typeface="+mj-lt"/>
                <a:cs typeface="Georgia"/>
              </a:rPr>
              <a:t>	. sostegno di reti di imprese e tra imprese</a:t>
            </a:r>
          </a:p>
          <a:p>
            <a:pPr marL="971550" lvl="1" indent="-514350"/>
            <a:r>
              <a:rPr lang="it-IT" sz="2000" b="0" dirty="0" smtClean="0">
                <a:solidFill>
                  <a:srgbClr val="C00000"/>
                </a:solidFill>
                <a:latin typeface="+mj-lt"/>
                <a:cs typeface="Georgia"/>
              </a:rPr>
              <a:t>	  e università</a:t>
            </a:r>
          </a:p>
          <a:p>
            <a:pPr marL="971550" lvl="1" indent="-514350"/>
            <a:r>
              <a:rPr lang="it-IT" sz="2000" b="0" dirty="0" smtClean="0">
                <a:solidFill>
                  <a:srgbClr val="C00000"/>
                </a:solidFill>
                <a:latin typeface="+mj-lt"/>
                <a:cs typeface="Georgia"/>
              </a:rPr>
              <a:t>	. fornitura di beni e servizi essenziali</a:t>
            </a:r>
          </a:p>
          <a:p>
            <a:pPr marL="971550" lvl="1" indent="-514350"/>
            <a:r>
              <a:rPr lang="it-IT" sz="2800" b="0" dirty="0" smtClean="0">
                <a:solidFill>
                  <a:srgbClr val="FF0000"/>
                </a:solidFill>
                <a:latin typeface="+mj-lt"/>
                <a:cs typeface="Georgia"/>
              </a:rPr>
              <a:t>	</a:t>
            </a:r>
          </a:p>
          <a:p>
            <a:pPr marL="971550" lvl="1" indent="-514350"/>
            <a:r>
              <a:rPr lang="it-IT" sz="2800" b="0" dirty="0" smtClean="0">
                <a:solidFill>
                  <a:srgbClr val="FF0000"/>
                </a:solidFill>
                <a:latin typeface="+mj-lt"/>
                <a:cs typeface="Georgia"/>
              </a:rPr>
              <a:t>	</a:t>
            </a:r>
          </a:p>
          <a:p>
            <a:endParaRPr lang="it-IT" sz="2800" b="0" dirty="0" smtClean="0">
              <a:solidFill>
                <a:srgbClr val="0000FF"/>
              </a:solidFill>
              <a:latin typeface="+mj-lt"/>
              <a:cs typeface="Georgia"/>
            </a:endParaRPr>
          </a:p>
          <a:p>
            <a:pPr marL="514350" indent="-514350"/>
            <a:endParaRPr lang="it-IT" sz="2800" b="0" dirty="0" smtClean="0">
              <a:solidFill>
                <a:srgbClr val="0000FF"/>
              </a:solidFill>
              <a:latin typeface="+mj-lt"/>
              <a:cs typeface="Georgia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835696" cy="6885384"/>
          </a:xfrm>
          <a:prstGeom prst="rect">
            <a:avLst/>
          </a:prstGeom>
          <a:solidFill>
            <a:srgbClr val="829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+mj-lt"/>
            </a:endParaRPr>
          </a:p>
        </p:txBody>
      </p:sp>
      <p:sp>
        <p:nvSpPr>
          <p:cNvPr id="8" name="Rectangle 2" descr="Large confetti"/>
          <p:cNvSpPr txBox="1">
            <a:spLocks noChangeArrowheads="1"/>
          </p:cNvSpPr>
          <p:nvPr/>
        </p:nvSpPr>
        <p:spPr>
          <a:xfrm>
            <a:off x="107504" y="3108920"/>
            <a:ext cx="1679104" cy="6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Politiche pubbliche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 descr="Large confetti"/>
          <p:cNvSpPr>
            <a:spLocks noChangeArrowheads="1"/>
          </p:cNvSpPr>
          <p:nvPr/>
        </p:nvSpPr>
        <p:spPr bwMode="auto">
          <a:xfrm>
            <a:off x="1676400" y="2133600"/>
            <a:ext cx="6248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endParaRPr lang="it-IT" sz="36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123728" y="1052736"/>
            <a:ext cx="65527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Devono essere realizzate da soggetti con un elevato livello di competenza</a:t>
            </a:r>
          </a:p>
          <a:p>
            <a:pPr marL="514350" indent="-514350">
              <a:buAutoNum type="arabicPeriod"/>
            </a:pP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 startAt="2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Devono mettere in concorrenza proposte diverse</a:t>
            </a:r>
          </a:p>
          <a:p>
            <a:pPr marL="514350" indent="-514350">
              <a:buAutoNum type="arabicPeriod" startAt="2"/>
            </a:pP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 startAt="2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Evitare vuoti, duplicazioni e ridondanze</a:t>
            </a:r>
          </a:p>
          <a:p>
            <a:pPr marL="514350" indent="-514350">
              <a:buAutoNum type="arabicPeriod" startAt="2"/>
            </a:pP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 startAt="2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Sperimentali e soggette a continuo monitoraggio e valutazione dei risultati</a:t>
            </a:r>
          </a:p>
          <a:p>
            <a:pPr marL="514350" indent="-514350">
              <a:buAutoNum type="arabicPeriod" startAt="2"/>
            </a:pP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 startAt="2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Più intense nel Mezzogiorno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0"/>
            <a:ext cx="1835696" cy="6885384"/>
          </a:xfrm>
          <a:prstGeom prst="rect">
            <a:avLst/>
          </a:prstGeom>
          <a:solidFill>
            <a:srgbClr val="829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+mj-lt"/>
            </a:endParaRPr>
          </a:p>
        </p:txBody>
      </p:sp>
      <p:sp>
        <p:nvSpPr>
          <p:cNvPr id="8" name="Rectangle 2" descr="Large confetti"/>
          <p:cNvSpPr txBox="1">
            <a:spLocks noChangeArrowheads="1"/>
          </p:cNvSpPr>
          <p:nvPr/>
        </p:nvSpPr>
        <p:spPr>
          <a:xfrm>
            <a:off x="84584" y="2964904"/>
            <a:ext cx="1751112" cy="10401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Politiche pubbliche: implicazioni</a:t>
            </a:r>
            <a:endParaRPr kumimoji="0" lang="it-IT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 descr="Large confetti"/>
          <p:cNvSpPr>
            <a:spLocks noChangeArrowheads="1"/>
          </p:cNvSpPr>
          <p:nvPr/>
        </p:nvSpPr>
        <p:spPr bwMode="auto">
          <a:xfrm>
            <a:off x="1907704" y="1340768"/>
            <a:ext cx="698477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marL="457200" indent="-457200">
              <a:buAutoNum type="arabicPeriod"/>
            </a:pPr>
            <a:endParaRPr lang="it-IT" b="0" dirty="0" smtClean="0">
              <a:solidFill>
                <a:srgbClr val="000099"/>
              </a:solidFill>
              <a:latin typeface="+mj-lt"/>
            </a:endParaRPr>
          </a:p>
          <a:p>
            <a:pPr marL="457200" indent="-457200">
              <a:buAutoNum type="arabicPeriod"/>
            </a:pPr>
            <a:endParaRPr lang="it-IT" b="0" dirty="0" smtClean="0">
              <a:solidFill>
                <a:srgbClr val="000099"/>
              </a:solidFill>
              <a:latin typeface="+mj-lt"/>
            </a:endParaRPr>
          </a:p>
          <a:p>
            <a:pPr marL="457200" indent="-457200">
              <a:buAutoNum type="arabicPeriod"/>
            </a:pPr>
            <a:r>
              <a:rPr lang="it-IT" b="0" dirty="0" smtClean="0">
                <a:solidFill>
                  <a:srgbClr val="000099"/>
                </a:solidFill>
                <a:latin typeface="+mj-lt"/>
              </a:rPr>
              <a:t>L’Italia senza strategia di politica industriale e tecnologica</a:t>
            </a:r>
          </a:p>
          <a:p>
            <a:pPr marL="457200" indent="-457200">
              <a:buAutoNum type="arabicPeriod"/>
            </a:pPr>
            <a:endParaRPr lang="it-IT" b="0" dirty="0" smtClean="0">
              <a:solidFill>
                <a:srgbClr val="000099"/>
              </a:solidFill>
              <a:latin typeface="+mj-lt"/>
            </a:endParaRPr>
          </a:p>
          <a:p>
            <a:pPr marL="457200" indent="-457200">
              <a:buAutoNum type="arabicPeriod"/>
            </a:pPr>
            <a:r>
              <a:rPr lang="it-IT" b="0" dirty="0" smtClean="0">
                <a:solidFill>
                  <a:srgbClr val="000099"/>
                </a:solidFill>
                <a:latin typeface="+mj-lt"/>
              </a:rPr>
              <a:t>Bassa e decrescente </a:t>
            </a:r>
            <a:r>
              <a:rPr lang="it-IT" b="0" dirty="0" err="1" smtClean="0">
                <a:solidFill>
                  <a:srgbClr val="000099"/>
                </a:solidFill>
                <a:latin typeface="+mj-lt"/>
              </a:rPr>
              <a:t>addizionalità</a:t>
            </a:r>
            <a:endParaRPr lang="it-IT" b="0" dirty="0" smtClean="0">
              <a:solidFill>
                <a:srgbClr val="000099"/>
              </a:solidFill>
              <a:latin typeface="+mj-lt"/>
            </a:endParaRPr>
          </a:p>
          <a:p>
            <a:pPr marL="457200" indent="-457200">
              <a:buAutoNum type="arabicPeriod"/>
            </a:pPr>
            <a:endParaRPr lang="it-IT" b="0" dirty="0" smtClean="0">
              <a:solidFill>
                <a:srgbClr val="000099"/>
              </a:solidFill>
              <a:latin typeface="+mj-lt"/>
            </a:endParaRPr>
          </a:p>
          <a:p>
            <a:pPr marL="457200" indent="-457200">
              <a:buAutoNum type="arabicPeriod"/>
            </a:pPr>
            <a:r>
              <a:rPr lang="it-IT" b="0" dirty="0" smtClean="0">
                <a:solidFill>
                  <a:srgbClr val="000099"/>
                </a:solidFill>
                <a:latin typeface="+mj-lt"/>
              </a:rPr>
              <a:t>Le politiche industriali e tecnologiche affidate pressoché unicamente alle Regioni e ai fondi comunitari [“fuga” del centro]</a:t>
            </a:r>
          </a:p>
          <a:p>
            <a:pPr marL="457200" indent="-457200">
              <a:buAutoNum type="arabicPeriod"/>
            </a:pPr>
            <a:endParaRPr lang="it-IT" b="0" dirty="0" smtClean="0">
              <a:solidFill>
                <a:srgbClr val="000099"/>
              </a:solidFill>
              <a:latin typeface="+mj-lt"/>
            </a:endParaRPr>
          </a:p>
          <a:p>
            <a:pPr marL="457200" indent="-457200">
              <a:buAutoNum type="arabicPeriod"/>
            </a:pPr>
            <a:r>
              <a:rPr lang="it-IT" b="0" dirty="0" smtClean="0">
                <a:solidFill>
                  <a:srgbClr val="000099"/>
                </a:solidFill>
                <a:latin typeface="+mj-lt"/>
              </a:rPr>
              <a:t>Rischi di asimmetrie informative elevate, di “cattura” dei decisori da parte degli interessi privati</a:t>
            </a:r>
          </a:p>
          <a:p>
            <a:pPr marL="457200" indent="-457200"/>
            <a:r>
              <a:rPr lang="it-IT" b="0" dirty="0" smtClean="0">
                <a:solidFill>
                  <a:srgbClr val="000099"/>
                </a:solidFill>
                <a:latin typeface="+mj-lt"/>
              </a:rPr>
              <a:t> </a:t>
            </a:r>
          </a:p>
          <a:p>
            <a:endParaRPr lang="it-IT" b="0" dirty="0" smtClean="0">
              <a:solidFill>
                <a:srgbClr val="000099"/>
              </a:solidFill>
              <a:latin typeface="+mj-lt"/>
            </a:endParaRPr>
          </a:p>
          <a:p>
            <a:endParaRPr lang="it-IT" b="0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0"/>
            <a:ext cx="1835696" cy="6885384"/>
          </a:xfrm>
          <a:prstGeom prst="rect">
            <a:avLst/>
          </a:prstGeom>
          <a:solidFill>
            <a:srgbClr val="829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+mj-lt"/>
            </a:endParaRPr>
          </a:p>
        </p:txBody>
      </p:sp>
      <p:sp>
        <p:nvSpPr>
          <p:cNvPr id="9" name="Rectangle 2" descr="Large confetti"/>
          <p:cNvSpPr txBox="1">
            <a:spLocks noChangeArrowheads="1"/>
          </p:cNvSpPr>
          <p:nvPr/>
        </p:nvSpPr>
        <p:spPr>
          <a:xfrm>
            <a:off x="35496" y="2780928"/>
            <a:ext cx="1751112" cy="11841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Politiche pubbliche: criticità</a:t>
            </a:r>
            <a:endParaRPr kumimoji="0" lang="it-IT" sz="20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 descr="Large confetti"/>
          <p:cNvSpPr>
            <a:spLocks noChangeArrowheads="1"/>
          </p:cNvSpPr>
          <p:nvPr/>
        </p:nvSpPr>
        <p:spPr bwMode="auto">
          <a:xfrm>
            <a:off x="1676400" y="2133600"/>
            <a:ext cx="6248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endParaRPr lang="it-IT" sz="36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1969368" y="1772816"/>
            <a:ext cx="71746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E’ necessario un disegno nazionale</a:t>
            </a:r>
          </a:p>
          <a:p>
            <a:pPr marL="514350" indent="-514350">
              <a:buAutoNum type="arabicPeriod"/>
            </a:pPr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  <a:p>
            <a:pPr marL="514350" indent="-514350">
              <a:buAutoNum type="arabicPeriod"/>
            </a:pPr>
            <a:r>
              <a:rPr lang="it-IT" b="0" dirty="0" smtClean="0">
                <a:solidFill>
                  <a:srgbClr val="000099"/>
                </a:solidFill>
                <a:latin typeface="+mj-lt"/>
                <a:cs typeface="Georgia"/>
              </a:rPr>
              <a:t>Provare a raccogliere in un unico contenitore gli impegni e le iniziative degli attori centrali e locali, pubblici e privati</a:t>
            </a:r>
          </a:p>
          <a:p>
            <a:pPr marL="514350" indent="-514350"/>
            <a:endParaRPr lang="it-IT" b="0" dirty="0" smtClean="0">
              <a:solidFill>
                <a:srgbClr val="000099"/>
              </a:solidFill>
              <a:latin typeface="+mj-lt"/>
              <a:cs typeface="Georgia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0" y="0"/>
            <a:ext cx="1835696" cy="6885384"/>
          </a:xfrm>
          <a:prstGeom prst="rect">
            <a:avLst/>
          </a:prstGeom>
          <a:solidFill>
            <a:srgbClr val="8292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atin typeface="+mj-lt"/>
            </a:endParaRPr>
          </a:p>
        </p:txBody>
      </p:sp>
      <p:sp>
        <p:nvSpPr>
          <p:cNvPr id="11" name="Rectangle 2" descr="Large confetti"/>
          <p:cNvSpPr txBox="1">
            <a:spLocks noChangeArrowheads="1"/>
          </p:cNvSpPr>
          <p:nvPr/>
        </p:nvSpPr>
        <p:spPr>
          <a:xfrm>
            <a:off x="179512" y="2676872"/>
            <a:ext cx="1656184" cy="14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Georgia"/>
              </a:rPr>
              <a:t>Politiche pubbliche: proposte, il quadro</a:t>
            </a:r>
            <a:endParaRPr kumimoji="0" lang="it-IT" sz="2000" b="0" i="1" u="sng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Georg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4769</TotalTime>
  <Words>494</Words>
  <Application>Microsoft Office PowerPoint</Application>
  <PresentationFormat>Presentazione su schermo (4:3)</PresentationFormat>
  <Paragraphs>156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Cersosimo Domenico</dc:creator>
  <cp:lastModifiedBy>cersosimo</cp:lastModifiedBy>
  <cp:revision>509</cp:revision>
  <cp:lastPrinted>2012-03-31T15:53:36Z</cp:lastPrinted>
  <dcterms:created xsi:type="dcterms:W3CDTF">2012-03-31T13:40:44Z</dcterms:created>
  <dcterms:modified xsi:type="dcterms:W3CDTF">2012-10-07T16:15:32Z</dcterms:modified>
</cp:coreProperties>
</file>